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485" r:id="rId3"/>
    <p:sldId id="486" r:id="rId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3321" autoAdjust="0"/>
  </p:normalViewPr>
  <p:slideViewPr>
    <p:cSldViewPr snapToGrid="0">
      <p:cViewPr varScale="1">
        <p:scale>
          <a:sx n="67" d="100"/>
          <a:sy n="67"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1BC2DB-D092-4E55-8CF8-A217C16303E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B0F7A4A-DDAE-49A2-909E-D46D1B3FB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C68658A-F7A3-4513-9635-54F4F598897C}"/>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5" name="Segnaposto piè di pagina 4">
            <a:extLst>
              <a:ext uri="{FF2B5EF4-FFF2-40B4-BE49-F238E27FC236}">
                <a16:creationId xmlns:a16="http://schemas.microsoft.com/office/drawing/2014/main" id="{9DF07F3D-D1EC-45D9-AD41-ED5F9DECD4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91758B-9D1B-4A59-B426-8E67CA50E692}"/>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177627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760B83-E8AD-4A03-B7C2-6808743E3A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300DEE-4254-4DCD-8C07-442FC017EBE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3D3762-6CFB-4D1B-ABD0-A8CDBC75451D}"/>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5" name="Segnaposto piè di pagina 4">
            <a:extLst>
              <a:ext uri="{FF2B5EF4-FFF2-40B4-BE49-F238E27FC236}">
                <a16:creationId xmlns:a16="http://schemas.microsoft.com/office/drawing/2014/main" id="{E6956BFC-8BA2-4BB8-ADB1-A391F81351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A17AD1-5E14-42B6-A158-95EAB8B3FE94}"/>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395958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1068BF1-12D9-4AF9-AE65-680419DC0D1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40B2DF6-D0D7-47B4-AD6A-B7449ADFEF7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6D77A1-1540-4825-823B-28A7DF40FF29}"/>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5" name="Segnaposto piè di pagina 4">
            <a:extLst>
              <a:ext uri="{FF2B5EF4-FFF2-40B4-BE49-F238E27FC236}">
                <a16:creationId xmlns:a16="http://schemas.microsoft.com/office/drawing/2014/main" id="{B1E2ACE1-B2CC-48D7-83D9-33FD4D711A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152AE04-269D-4845-92DB-BF934360DCD4}"/>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145366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2D8EF2-0216-42A5-83FA-09F2D31071C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3BBEE1-8A2F-4019-B31F-FCC14E30759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3F0972-B75C-4AF4-A62F-D0FB3F83CC94}"/>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5" name="Segnaposto piè di pagina 4">
            <a:extLst>
              <a:ext uri="{FF2B5EF4-FFF2-40B4-BE49-F238E27FC236}">
                <a16:creationId xmlns:a16="http://schemas.microsoft.com/office/drawing/2014/main" id="{EF30A25C-E8C3-47CD-B126-0331115EBD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D1BB8A-C57D-49C3-8A97-3A52EA5DABC0}"/>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186189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3FDD1B-2097-4F39-8A4D-164F41B3948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9247BD3-7620-4E8B-A485-8365C4708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85C5C12-7B2D-464C-8D0B-4B7E0D6D2676}"/>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5" name="Segnaposto piè di pagina 4">
            <a:extLst>
              <a:ext uri="{FF2B5EF4-FFF2-40B4-BE49-F238E27FC236}">
                <a16:creationId xmlns:a16="http://schemas.microsoft.com/office/drawing/2014/main" id="{063987B9-224B-4241-8A40-A4B4D17F38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6422D0B-C2D8-4161-A7D2-9355B7F5F82A}"/>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149703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065E9D-BAAC-4C0E-8141-F0C4C3690FD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65C379-B28B-4FFC-903F-AFE09F2C7EA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383F85E-0074-414D-A600-0860C1E130F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E704798-7C12-470D-962E-39C53586ADEB}"/>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6" name="Segnaposto piè di pagina 5">
            <a:extLst>
              <a:ext uri="{FF2B5EF4-FFF2-40B4-BE49-F238E27FC236}">
                <a16:creationId xmlns:a16="http://schemas.microsoft.com/office/drawing/2014/main" id="{24D2CBF6-51DA-46F3-88D7-517F7A490A1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80154DC-5893-480D-A577-050D5A0DBE39}"/>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184113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44A2A7-B09A-4D67-835B-D13CF291003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0CA540E-971E-4D31-A181-416970A9E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38CB96F-F943-4543-BC19-954E16E59EF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9DC6EC7-4136-4CDD-91BE-3E2BE0EF0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AA251E0-6E20-4D33-A23A-95307E3DAF8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47C0570-EBC0-4CD6-A8B4-C40D8B7924BE}"/>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8" name="Segnaposto piè di pagina 7">
            <a:extLst>
              <a:ext uri="{FF2B5EF4-FFF2-40B4-BE49-F238E27FC236}">
                <a16:creationId xmlns:a16="http://schemas.microsoft.com/office/drawing/2014/main" id="{B7201536-30EE-4E87-8C80-148124F316D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EC70955-0995-4A45-B25C-37609056E52B}"/>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26589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5CF00E-DE2B-4117-BD59-716BEBF26B9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A4A054B-1201-43A2-8DB5-4F557B42A774}"/>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4" name="Segnaposto piè di pagina 3">
            <a:extLst>
              <a:ext uri="{FF2B5EF4-FFF2-40B4-BE49-F238E27FC236}">
                <a16:creationId xmlns:a16="http://schemas.microsoft.com/office/drawing/2014/main" id="{EC8DFFBF-2599-4DA8-A0ED-853E7FF9798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D798C83-938C-4405-856C-DA2C2353A304}"/>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209899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3CB06B8-6FA7-43FB-BEB1-E11B9A93DA1C}"/>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3" name="Segnaposto piè di pagina 2">
            <a:extLst>
              <a:ext uri="{FF2B5EF4-FFF2-40B4-BE49-F238E27FC236}">
                <a16:creationId xmlns:a16="http://schemas.microsoft.com/office/drawing/2014/main" id="{5304A749-0B06-402A-A52F-D55CD77D7C3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454E065-B0D2-44C0-BB9F-441E2E37BDEA}"/>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115785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697B97-5300-48EB-94B5-BA46EB8429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2A40332-A1BF-4365-94B7-84059CDBF5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1826F83-E365-4206-9E3E-57C5BA505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DA723A6-5A63-417E-B54F-5E57EE05BE4A}"/>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6" name="Segnaposto piè di pagina 5">
            <a:extLst>
              <a:ext uri="{FF2B5EF4-FFF2-40B4-BE49-F238E27FC236}">
                <a16:creationId xmlns:a16="http://schemas.microsoft.com/office/drawing/2014/main" id="{7A8ADB7B-4493-4A4F-8BA9-C31BEAED9C8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E83AE5-FB86-4B73-81E1-72C79BDDD881}"/>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111995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04A16B-A0D0-4639-B194-10EA7F60ECD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13EE67B-BBCB-446D-8993-E0AC19B446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BC9B68C-7C7D-4F5A-8F2F-012C38E79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C92D9DA-BFF5-4FDC-8204-B0FFF7DEE685}"/>
              </a:ext>
            </a:extLst>
          </p:cNvPr>
          <p:cNvSpPr>
            <a:spLocks noGrp="1"/>
          </p:cNvSpPr>
          <p:nvPr>
            <p:ph type="dt" sz="half" idx="10"/>
          </p:nvPr>
        </p:nvSpPr>
        <p:spPr/>
        <p:txBody>
          <a:bodyPr/>
          <a:lstStyle/>
          <a:p>
            <a:fld id="{6A356A0E-9888-43DC-8638-AB9481E922FB}" type="datetimeFigureOut">
              <a:rPr lang="it-IT" smtClean="0"/>
              <a:t>14/03/2023</a:t>
            </a:fld>
            <a:endParaRPr lang="it-IT"/>
          </a:p>
        </p:txBody>
      </p:sp>
      <p:sp>
        <p:nvSpPr>
          <p:cNvPr id="6" name="Segnaposto piè di pagina 5">
            <a:extLst>
              <a:ext uri="{FF2B5EF4-FFF2-40B4-BE49-F238E27FC236}">
                <a16:creationId xmlns:a16="http://schemas.microsoft.com/office/drawing/2014/main" id="{131206D0-50DB-4FED-9CFE-493FD0554DC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29EEC45-298A-4FF1-B29A-194B817766B9}"/>
              </a:ext>
            </a:extLst>
          </p:cNvPr>
          <p:cNvSpPr>
            <a:spLocks noGrp="1"/>
          </p:cNvSpPr>
          <p:nvPr>
            <p:ph type="sldNum" sz="quarter" idx="12"/>
          </p:nvPr>
        </p:nvSpPr>
        <p:spPr/>
        <p:txBody>
          <a:bodyPr/>
          <a:lstStyle/>
          <a:p>
            <a:fld id="{EF2C9C55-3DFA-4EFB-A542-661E88A92D7E}" type="slidenum">
              <a:rPr lang="it-IT" smtClean="0"/>
              <a:t>‹N›</a:t>
            </a:fld>
            <a:endParaRPr lang="it-IT"/>
          </a:p>
        </p:txBody>
      </p:sp>
    </p:spTree>
    <p:extLst>
      <p:ext uri="{BB962C8B-B14F-4D97-AF65-F5344CB8AC3E}">
        <p14:creationId xmlns:p14="http://schemas.microsoft.com/office/powerpoint/2010/main" val="332396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4DFC1BD-2CD2-4DA5-9A07-BE3591BF9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37D017-4D89-44E5-8984-B892FF04FE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7372CCD-74B9-4325-BD4B-46237BFCC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56A0E-9888-43DC-8638-AB9481E922FB}" type="datetimeFigureOut">
              <a:rPr lang="it-IT" smtClean="0"/>
              <a:t>14/03/2023</a:t>
            </a:fld>
            <a:endParaRPr lang="it-IT"/>
          </a:p>
        </p:txBody>
      </p:sp>
      <p:sp>
        <p:nvSpPr>
          <p:cNvPr id="5" name="Segnaposto piè di pagina 4">
            <a:extLst>
              <a:ext uri="{FF2B5EF4-FFF2-40B4-BE49-F238E27FC236}">
                <a16:creationId xmlns:a16="http://schemas.microsoft.com/office/drawing/2014/main" id="{243F0F5A-498E-4C9D-82EE-6AD771A7A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AD00F73-89BC-490B-8230-8AEDDC64F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C9C55-3DFA-4EFB-A542-661E88A92D7E}" type="slidenum">
              <a:rPr lang="it-IT" smtClean="0"/>
              <a:t>‹N›</a:t>
            </a:fld>
            <a:endParaRPr lang="it-IT"/>
          </a:p>
        </p:txBody>
      </p:sp>
    </p:spTree>
    <p:extLst>
      <p:ext uri="{BB962C8B-B14F-4D97-AF65-F5344CB8AC3E}">
        <p14:creationId xmlns:p14="http://schemas.microsoft.com/office/powerpoint/2010/main" val="10799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C03964D-0BF8-466A-8A29-299496FD7271}"/>
              </a:ext>
            </a:extLst>
          </p:cNvPr>
          <p:cNvPicPr>
            <a:picLocks noChangeAspect="1"/>
          </p:cNvPicPr>
          <p:nvPr/>
        </p:nvPicPr>
        <p:blipFill rotWithShape="1">
          <a:blip r:embed="rId2">
            <a:extLst>
              <a:ext uri="{28A0092B-C50C-407E-A947-70E740481C1C}">
                <a14:useLocalDpi xmlns:a14="http://schemas.microsoft.com/office/drawing/2010/main" val="0"/>
              </a:ext>
            </a:extLst>
          </a:blip>
          <a:srcRect t="9651"/>
          <a:stretch/>
        </p:blipFill>
        <p:spPr>
          <a:xfrm>
            <a:off x="974562" y="0"/>
            <a:ext cx="12190476" cy="6195391"/>
          </a:xfrm>
          <a:prstGeom prst="rect">
            <a:avLst/>
          </a:prstGeom>
        </p:spPr>
      </p:pic>
      <p:pic>
        <p:nvPicPr>
          <p:cNvPr id="2" name="Immagine 1">
            <a:extLst>
              <a:ext uri="{FF2B5EF4-FFF2-40B4-BE49-F238E27FC236}">
                <a16:creationId xmlns:a16="http://schemas.microsoft.com/office/drawing/2014/main" id="{3B4941C3-44EA-4AFD-B97E-D91BE5F24A78}"/>
              </a:ext>
            </a:extLst>
          </p:cNvPr>
          <p:cNvPicPr>
            <a:picLocks noChangeAspect="1"/>
          </p:cNvPicPr>
          <p:nvPr/>
        </p:nvPicPr>
        <p:blipFill>
          <a:blip r:embed="rId3"/>
          <a:stretch>
            <a:fillRect/>
          </a:stretch>
        </p:blipFill>
        <p:spPr>
          <a:xfrm>
            <a:off x="7069800" y="3315917"/>
            <a:ext cx="5224725" cy="3542083"/>
          </a:xfrm>
          <a:prstGeom prst="rect">
            <a:avLst/>
          </a:prstGeom>
        </p:spPr>
      </p:pic>
      <p:sp>
        <p:nvSpPr>
          <p:cNvPr id="5" name="Rettangolo 4">
            <a:extLst>
              <a:ext uri="{FF2B5EF4-FFF2-40B4-BE49-F238E27FC236}">
                <a16:creationId xmlns:a16="http://schemas.microsoft.com/office/drawing/2014/main" id="{CC698313-FA4D-4C97-AE42-89E4E4116382}"/>
              </a:ext>
            </a:extLst>
          </p:cNvPr>
          <p:cNvSpPr/>
          <p:nvPr/>
        </p:nvSpPr>
        <p:spPr>
          <a:xfrm>
            <a:off x="372930" y="552747"/>
            <a:ext cx="3070358"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it-IT" sz="3600" b="1" cap="none" spc="0" dirty="0">
                <a:ln/>
                <a:solidFill>
                  <a:srgbClr val="FF0000"/>
                </a:solidFill>
                <a:effectLst/>
              </a:rPr>
              <a:t>Ricerca effettuata da: </a:t>
            </a:r>
          </a:p>
        </p:txBody>
      </p:sp>
    </p:spTree>
    <p:extLst>
      <p:ext uri="{BB962C8B-B14F-4D97-AF65-F5344CB8AC3E}">
        <p14:creationId xmlns:p14="http://schemas.microsoft.com/office/powerpoint/2010/main" val="7850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BA600A6-7CF6-4A09-97A2-0583A318F876}"/>
              </a:ext>
            </a:extLst>
          </p:cNvPr>
          <p:cNvPicPr>
            <a:picLocks noChangeAspect="1"/>
          </p:cNvPicPr>
          <p:nvPr/>
        </p:nvPicPr>
        <p:blipFill rotWithShape="1">
          <a:blip r:embed="rId2"/>
          <a:srcRect l="15351" t="11023" r="22070" b="17484"/>
          <a:stretch/>
        </p:blipFill>
        <p:spPr>
          <a:xfrm>
            <a:off x="0" y="0"/>
            <a:ext cx="5343525" cy="3432264"/>
          </a:xfrm>
          <a:prstGeom prst="rect">
            <a:avLst/>
          </a:prstGeom>
        </p:spPr>
      </p:pic>
      <p:pic>
        <p:nvPicPr>
          <p:cNvPr id="4" name="Immagine 3">
            <a:extLst>
              <a:ext uri="{FF2B5EF4-FFF2-40B4-BE49-F238E27FC236}">
                <a16:creationId xmlns:a16="http://schemas.microsoft.com/office/drawing/2014/main" id="{FEA88105-FADD-44EE-90C1-3A933D13FB9D}"/>
              </a:ext>
            </a:extLst>
          </p:cNvPr>
          <p:cNvPicPr>
            <a:picLocks noChangeAspect="1"/>
          </p:cNvPicPr>
          <p:nvPr/>
        </p:nvPicPr>
        <p:blipFill>
          <a:blip r:embed="rId3"/>
          <a:stretch>
            <a:fillRect/>
          </a:stretch>
        </p:blipFill>
        <p:spPr>
          <a:xfrm>
            <a:off x="6958012" y="0"/>
            <a:ext cx="5233987" cy="3489325"/>
          </a:xfrm>
          <a:prstGeom prst="rect">
            <a:avLst/>
          </a:prstGeom>
        </p:spPr>
      </p:pic>
      <p:pic>
        <p:nvPicPr>
          <p:cNvPr id="5" name="Immagine 4">
            <a:extLst>
              <a:ext uri="{FF2B5EF4-FFF2-40B4-BE49-F238E27FC236}">
                <a16:creationId xmlns:a16="http://schemas.microsoft.com/office/drawing/2014/main" id="{11FEB431-8C03-47F5-B9A3-B9E4E63092EB}"/>
              </a:ext>
            </a:extLst>
          </p:cNvPr>
          <p:cNvPicPr>
            <a:picLocks noChangeAspect="1"/>
          </p:cNvPicPr>
          <p:nvPr/>
        </p:nvPicPr>
        <p:blipFill>
          <a:blip r:embed="rId4"/>
          <a:stretch>
            <a:fillRect/>
          </a:stretch>
        </p:blipFill>
        <p:spPr>
          <a:xfrm>
            <a:off x="6096000" y="3102511"/>
            <a:ext cx="5624512" cy="3749675"/>
          </a:xfrm>
          <a:prstGeom prst="rect">
            <a:avLst/>
          </a:prstGeom>
        </p:spPr>
      </p:pic>
      <p:sp>
        <p:nvSpPr>
          <p:cNvPr id="10" name="CasellaDiTesto 9">
            <a:extLst>
              <a:ext uri="{FF2B5EF4-FFF2-40B4-BE49-F238E27FC236}">
                <a16:creationId xmlns:a16="http://schemas.microsoft.com/office/drawing/2014/main" id="{D3C12F99-9F61-4024-A3D8-47DEF049D795}"/>
              </a:ext>
            </a:extLst>
          </p:cNvPr>
          <p:cNvSpPr txBox="1"/>
          <p:nvPr/>
        </p:nvSpPr>
        <p:spPr>
          <a:xfrm>
            <a:off x="2909837" y="143947"/>
            <a:ext cx="6093618" cy="369332"/>
          </a:xfrm>
          <a:prstGeom prst="rect">
            <a:avLst/>
          </a:prstGeom>
          <a:noFill/>
        </p:spPr>
        <p:txBody>
          <a:bodyPr wrap="square">
            <a:spAutoFit/>
          </a:bodyPr>
          <a:lstStyle/>
          <a:p>
            <a:pPr algn="ctr" fontAlgn="base"/>
            <a:r>
              <a:rPr lang="it-IT" b="1" i="0" dirty="0">
                <a:solidFill>
                  <a:srgbClr val="000000"/>
                </a:solidFill>
                <a:effectLst/>
                <a:latin typeface="wc_mano_negra_btaregular"/>
              </a:rPr>
              <a:t>Auroville, l’utopia della città universale in India</a:t>
            </a:r>
          </a:p>
        </p:txBody>
      </p:sp>
      <p:sp>
        <p:nvSpPr>
          <p:cNvPr id="14" name="CasellaDiTesto 13">
            <a:extLst>
              <a:ext uri="{FF2B5EF4-FFF2-40B4-BE49-F238E27FC236}">
                <a16:creationId xmlns:a16="http://schemas.microsoft.com/office/drawing/2014/main" id="{1C17C137-C532-4CD3-92F2-47C76AF9F20D}"/>
              </a:ext>
            </a:extLst>
          </p:cNvPr>
          <p:cNvSpPr txBox="1"/>
          <p:nvPr/>
        </p:nvSpPr>
        <p:spPr>
          <a:xfrm>
            <a:off x="585788" y="3587259"/>
            <a:ext cx="5038725" cy="2585323"/>
          </a:xfrm>
          <a:prstGeom prst="rect">
            <a:avLst/>
          </a:prstGeom>
          <a:noFill/>
        </p:spPr>
        <p:txBody>
          <a:bodyPr wrap="square">
            <a:spAutoFit/>
          </a:bodyPr>
          <a:lstStyle/>
          <a:p>
            <a:r>
              <a:rPr lang="it-IT" dirty="0"/>
              <a:t>Auroville, soprannominata “la città dell’aurora”, è un’utopia fatta realtà, un’isola che non c’è d’Oriente. Una città nata con l’intento di essere universale, dimora accogliente per chiunque voglia vivere in una pacifica comunità internazionale. La cittadina di Auroville si trova nel distretto di </a:t>
            </a:r>
            <a:r>
              <a:rPr lang="it-IT" dirty="0" err="1"/>
              <a:t>Viluppuram</a:t>
            </a:r>
            <a:r>
              <a:rPr lang="it-IT" dirty="0"/>
              <a:t>, nell’India meridionale, e copre un’area a cavallo tra il Tamil </a:t>
            </a:r>
            <a:r>
              <a:rPr lang="it-IT" dirty="0" err="1"/>
              <a:t>Nadu</a:t>
            </a:r>
            <a:r>
              <a:rPr lang="it-IT" dirty="0"/>
              <a:t> ed il Territorio di Pondicherry. </a:t>
            </a:r>
          </a:p>
        </p:txBody>
      </p:sp>
    </p:spTree>
    <p:extLst>
      <p:ext uri="{BB962C8B-B14F-4D97-AF65-F5344CB8AC3E}">
        <p14:creationId xmlns:p14="http://schemas.microsoft.com/office/powerpoint/2010/main" val="14951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D3C12F99-9F61-4024-A3D8-47DEF049D795}"/>
              </a:ext>
            </a:extLst>
          </p:cNvPr>
          <p:cNvSpPr txBox="1"/>
          <p:nvPr/>
        </p:nvSpPr>
        <p:spPr>
          <a:xfrm>
            <a:off x="2909837" y="143947"/>
            <a:ext cx="6093618" cy="369332"/>
          </a:xfrm>
          <a:prstGeom prst="rect">
            <a:avLst/>
          </a:prstGeom>
          <a:noFill/>
        </p:spPr>
        <p:txBody>
          <a:bodyPr wrap="square">
            <a:spAutoFit/>
          </a:bodyPr>
          <a:lstStyle/>
          <a:p>
            <a:pPr algn="ctr" fontAlgn="base"/>
            <a:r>
              <a:rPr lang="it-IT" b="1" i="0" dirty="0">
                <a:solidFill>
                  <a:srgbClr val="000000"/>
                </a:solidFill>
                <a:effectLst/>
                <a:latin typeface="wc_mano_negra_btaregular"/>
              </a:rPr>
              <a:t>Auroville, l’utopia della città universale in India</a:t>
            </a:r>
          </a:p>
        </p:txBody>
      </p:sp>
      <p:sp>
        <p:nvSpPr>
          <p:cNvPr id="12" name="CasellaDiTesto 11">
            <a:extLst>
              <a:ext uri="{FF2B5EF4-FFF2-40B4-BE49-F238E27FC236}">
                <a16:creationId xmlns:a16="http://schemas.microsoft.com/office/drawing/2014/main" id="{FF45A990-F90C-49FF-8297-142E6E6381E7}"/>
              </a:ext>
            </a:extLst>
          </p:cNvPr>
          <p:cNvSpPr txBox="1"/>
          <p:nvPr/>
        </p:nvSpPr>
        <p:spPr>
          <a:xfrm>
            <a:off x="785813" y="513279"/>
            <a:ext cx="10801349" cy="5078313"/>
          </a:xfrm>
          <a:prstGeom prst="rect">
            <a:avLst/>
          </a:prstGeom>
          <a:noFill/>
        </p:spPr>
        <p:txBody>
          <a:bodyPr wrap="square">
            <a:spAutoFit/>
          </a:bodyPr>
          <a:lstStyle/>
          <a:p>
            <a:r>
              <a:rPr lang="it-IT" dirty="0"/>
              <a:t>Fu fondata il 28 Febbraio 1968 dalla francese Mirra </a:t>
            </a:r>
            <a:r>
              <a:rPr lang="it-IT" dirty="0" err="1"/>
              <a:t>Alfassa</a:t>
            </a:r>
            <a:r>
              <a:rPr lang="it-IT" dirty="0"/>
              <a:t> (conosciuta anche come “la Madre”), devota collaboratrice spirituale di Sri </a:t>
            </a:r>
            <a:r>
              <a:rPr lang="it-IT" dirty="0" err="1"/>
              <a:t>Aurobindo</a:t>
            </a:r>
            <a:r>
              <a:rPr lang="it-IT" dirty="0"/>
              <a:t>, filosofo indipendentista e guru indiano, e progettata dall’architetto Roger Anger. Alla cerimonia di inaugurazione erano presenti i rappresentanti di 124 Paesi, ed ognuno di loro portò con sé una manciata di terreno dalla propria terra natale, tuttora conservata in un’urna di marmo ad Auroville. La riforestazione e l’irrigazione dell’area prescelta, richiesero il contributo di centinaia di persone, trattandosi di una zona praticamente desertica. La Madre creò anche la “Auroville Charter”, 4 punti che sottolineano la filosofia che sottende la città:</a:t>
            </a:r>
          </a:p>
          <a:p>
            <a:endParaRPr lang="it-IT" dirty="0"/>
          </a:p>
          <a:p>
            <a:r>
              <a:rPr lang="it-IT" dirty="0"/>
              <a:t>Auroville non è di proprietà di nessuno. Auroville appartiene all’Umanità intera. Coloro che vivono ad Auroville, devono essere prodighi servitori della Coscienza Divina.</a:t>
            </a:r>
          </a:p>
          <a:p>
            <a:r>
              <a:rPr lang="it-IT" dirty="0"/>
              <a:t>Auroville sarà il luogo di un’educazione senza fine, di un costante progresso e di una giovinezza senza vecchiaia.</a:t>
            </a:r>
          </a:p>
          <a:p>
            <a:r>
              <a:rPr lang="it-IT" dirty="0"/>
              <a:t>Auroville si propone come ponte tra passato e futuro. Approfittando di tutte le scoperte esteriori ed interiori, Auroville si lancia con coraggio verso le future realizzazioni.</a:t>
            </a:r>
          </a:p>
          <a:p>
            <a:r>
              <a:rPr lang="it-IT" dirty="0"/>
              <a:t>Auroville sarà un luogo di ricerca materiale e spirituale, per divenire l’incarnazione vivente della vera Unità Umana.</a:t>
            </a:r>
          </a:p>
          <a:p>
            <a:r>
              <a:rPr lang="it-IT" dirty="0"/>
              <a:t>Il nome è di derivazione francese ed unisce le parole “aurore”, che significa alba/aurora, e “ville”, che significa città: Auroville è la città del domani, di un giorno nuovo, di un futuro diverso. Il termine Auroville, però, è anche un omaggio a Sri </a:t>
            </a:r>
            <a:r>
              <a:rPr lang="it-IT" dirty="0" err="1"/>
              <a:t>Aurobindo</a:t>
            </a:r>
            <a:r>
              <a:rPr lang="it-IT" dirty="0"/>
              <a:t>, considerato come il fondatore spirituale, nonostante morì prima della sua creazione.</a:t>
            </a:r>
          </a:p>
        </p:txBody>
      </p:sp>
    </p:spTree>
    <p:extLst>
      <p:ext uri="{BB962C8B-B14F-4D97-AF65-F5344CB8AC3E}">
        <p14:creationId xmlns:p14="http://schemas.microsoft.com/office/powerpoint/2010/main" val="19584700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371</Words>
  <Application>Microsoft Office PowerPoint</Application>
  <PresentationFormat>Widescreen</PresentationFormat>
  <Paragraphs>11</Paragraphs>
  <Slides>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vt:i4>
      </vt:variant>
    </vt:vector>
  </HeadingPairs>
  <TitlesOfParts>
    <vt:vector size="8" baseType="lpstr">
      <vt:lpstr>Arial</vt:lpstr>
      <vt:lpstr>Calibri</vt:lpstr>
      <vt:lpstr>Calibri Light</vt:lpstr>
      <vt:lpstr>wc_mano_negra_btaregular</vt:lpstr>
      <vt:lpstr>Tema di Office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Don Biagio</dc:creator>
  <cp:lastModifiedBy>Biagio Tringale</cp:lastModifiedBy>
  <cp:revision>49</cp:revision>
  <dcterms:created xsi:type="dcterms:W3CDTF">2022-06-14T14:23:48Z</dcterms:created>
  <dcterms:modified xsi:type="dcterms:W3CDTF">2023-03-14T15:14:50Z</dcterms:modified>
</cp:coreProperties>
</file>